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394DAF5-5ECE-455B-BEB6-FA8435B2EFF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8292C99-F9A7-4656-8353-0ABE55F60CC2}" type="slidenum">
              <a:rPr lang="en-IN" smtClean="0"/>
              <a:t>‹#›</a:t>
            </a:fld>
            <a:endParaRPr lang="en-IN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3032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DAF5-5ECE-455B-BEB6-FA8435B2EFF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2C99-F9A7-4656-8353-0ABE55F60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603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DAF5-5ECE-455B-BEB6-FA8435B2EFF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2C99-F9A7-4656-8353-0ABE55F60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2318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DAF5-5ECE-455B-BEB6-FA8435B2EFF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2C99-F9A7-4656-8353-0ABE55F60CC2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1947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DAF5-5ECE-455B-BEB6-FA8435B2EFF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2C99-F9A7-4656-8353-0ABE55F60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475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DAF5-5ECE-455B-BEB6-FA8435B2EFF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2C99-F9A7-4656-8353-0ABE55F60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934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DAF5-5ECE-455B-BEB6-FA8435B2EFF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2C99-F9A7-4656-8353-0ABE55F60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711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DAF5-5ECE-455B-BEB6-FA8435B2EFF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2C99-F9A7-4656-8353-0ABE55F60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499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DAF5-5ECE-455B-BEB6-FA8435B2EFF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2C99-F9A7-4656-8353-0ABE55F60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3561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C58CE-7354-42CB-9322-91E329AE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3AB48-3807-424E-A936-0E104707F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EEA5B-95BD-4BEF-9EBF-442502480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DAF5-5ECE-455B-BEB6-FA8435B2EFF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C4E47-4077-43DF-9FEE-E8428D7B0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24AA8-2C6F-47F7-88EE-F0225785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2C99-F9A7-4656-8353-0ABE55F60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73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DAF5-5ECE-455B-BEB6-FA8435B2EFF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2C99-F9A7-4656-8353-0ABE55F60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75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DAF5-5ECE-455B-BEB6-FA8435B2EFF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2C99-F9A7-4656-8353-0ABE55F60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519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DAF5-5ECE-455B-BEB6-FA8435B2EFF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2C99-F9A7-4656-8353-0ABE55F60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892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DAF5-5ECE-455B-BEB6-FA8435B2EFF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2C99-F9A7-4656-8353-0ABE55F60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827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DAF5-5ECE-455B-BEB6-FA8435B2EFF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2C99-F9A7-4656-8353-0ABE55F60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29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DAF5-5ECE-455B-BEB6-FA8435B2EFF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2C99-F9A7-4656-8353-0ABE55F60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836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DAF5-5ECE-455B-BEB6-FA8435B2EFF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2C99-F9A7-4656-8353-0ABE55F60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031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DAF5-5ECE-455B-BEB6-FA8435B2EFF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2C99-F9A7-4656-8353-0ABE55F60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013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394DAF5-5ECE-455B-BEB6-FA8435B2EFF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8292C99-F9A7-4656-8353-0ABE55F60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02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4517-45AD-4C17-AB1B-7A691BFE7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687016" y="273353"/>
            <a:ext cx="9755187" cy="2766528"/>
          </a:xfrm>
        </p:spPr>
        <p:txBody>
          <a:bodyPr/>
          <a:lstStyle/>
          <a:p>
            <a:r>
              <a:rPr lang="en-US" dirty="0"/>
              <a:t>ANTI EMETICS,DRUGS IN GIT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373DD4-B7D0-4ECB-BCC2-9DC4FD4C5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807646" y="2566373"/>
            <a:ext cx="10048768" cy="19967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BY</a:t>
            </a:r>
          </a:p>
          <a:p>
            <a:r>
              <a:rPr lang="en-US" dirty="0"/>
              <a:t>DR.G.AARTHIPRIYANKA</a:t>
            </a:r>
          </a:p>
          <a:p>
            <a:r>
              <a:rPr lang="en-US" dirty="0"/>
              <a:t>POST GRADUATE</a:t>
            </a:r>
          </a:p>
          <a:p>
            <a:r>
              <a:rPr lang="en-IN" dirty="0"/>
              <a:t>DEPARTMENT OF PHARMACOLOGY</a:t>
            </a:r>
          </a:p>
        </p:txBody>
      </p:sp>
    </p:spTree>
    <p:extLst>
      <p:ext uri="{BB962C8B-B14F-4D97-AF65-F5344CB8AC3E}">
        <p14:creationId xmlns:p14="http://schemas.microsoft.com/office/powerpoint/2010/main" val="258034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DBB9-7457-4D7C-8929-B81E0830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BDC7E-DF45-4DF1-B9B8-16C9BCCA7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 descr="CLASSIFICATION OF ANTI-EMETIC DRUGS &#10;• 5HT3 ANTAGONISTS: &#10;Ondansetron, Granisetron, Dolansetron, Palonosetron, &#10;Ramosetron...">
            <a:extLst>
              <a:ext uri="{FF2B5EF4-FFF2-40B4-BE49-F238E27FC236}">
                <a16:creationId xmlns:a16="http://schemas.microsoft.com/office/drawing/2014/main" id="{99E2B4DB-B3CA-4810-8744-0A4F883E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20" y="-1"/>
            <a:ext cx="11647503" cy="67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100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53A2-A93A-42A7-8C7C-2AC5829E6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E151-C02E-424F-A295-790FB2839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42" name="Picture 2" descr="OTHER ANTI-EMETIC DRUGS &#10;• CORTICOSTEROIDS: &#10;Betamethasone, Dexamethasone &#10;• VITAMIN B6 (PYRIDOXINE): &#10;• PHOSPHATED CARBOH...">
            <a:extLst>
              <a:ext uri="{FF2B5EF4-FFF2-40B4-BE49-F238E27FC236}">
                <a16:creationId xmlns:a16="http://schemas.microsoft.com/office/drawing/2014/main" id="{7B49CAA5-D347-415D-B7A2-1272013AB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1" y="142043"/>
            <a:ext cx="11931588" cy="6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915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4FAD-9833-47FB-B9E6-23C59B4A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454B3-0529-4D6E-AF00-48892AB77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5HT-3 ANTAGONISTS &#10;DRUG MOA PK USE ADVERSE &#10;EFFECTS &#10;ONDANSETRON-prototype &#10;drug &#10;5-HT is released &#10;from &#10;enterochromaffin...">
            <a:extLst>
              <a:ext uri="{FF2B5EF4-FFF2-40B4-BE49-F238E27FC236}">
                <a16:creationId xmlns:a16="http://schemas.microsoft.com/office/drawing/2014/main" id="{4066472A-457F-4E55-B10B-C8EDF0EC7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0" y="0"/>
            <a:ext cx="11611992" cy="677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232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1F3C3-4936-4261-B03B-34CE9F6D7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9F2E2-ED65-4F2E-BD8D-04EC2F44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 descr="DOPAMINE RECPTOR ANTAGONISTS &#10;METOCLOPRAMIDE: &#10;• Acts centrally blocking D2 receptors in CTZ. &#10;• Used in nausea and vomiti...">
            <a:extLst>
              <a:ext uri="{FF2B5EF4-FFF2-40B4-BE49-F238E27FC236}">
                <a16:creationId xmlns:a16="http://schemas.microsoft.com/office/drawing/2014/main" id="{35945064-DB6D-425D-AD6E-DEEEECE1D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8" y="150921"/>
            <a:ext cx="11665259" cy="659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562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AD44D-0957-4522-ABD4-C2F052B3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B845-C7D1-4D46-AA94-4291C08EE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 descr="ANTI-HISTAMINERGIC DRUGS &#10;• H1 antagonists --- useful for motion sickness and post-operative emesis. &#10;• Act on vestibular ...">
            <a:extLst>
              <a:ext uri="{FF2B5EF4-FFF2-40B4-BE49-F238E27FC236}">
                <a16:creationId xmlns:a16="http://schemas.microsoft.com/office/drawing/2014/main" id="{FA79AB51-187E-4D51-A99B-B14E998D6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0" y="133165"/>
            <a:ext cx="11718524" cy="648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26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2BA96-BB9D-4A3F-85A3-3A9C5482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490DE-0F0D-4945-B7F4-A24F4F3AE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 descr="ANTI-CHOLINERGIC DRUGS &#10;HYOSCINE (SCOPOLAMINE): &#10;• Labyrinthine sedative. &#10; Very effective in motion sickness. &#10;• Motion ...">
            <a:extLst>
              <a:ext uri="{FF2B5EF4-FFF2-40B4-BE49-F238E27FC236}">
                <a16:creationId xmlns:a16="http://schemas.microsoft.com/office/drawing/2014/main" id="{A376BF83-2C1D-43D7-BF3D-78B39D34F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0" y="150921"/>
            <a:ext cx="11372295" cy="658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700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171FD-C55C-428B-A83A-C590DDF2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4190B-5072-4150-8122-FE971DFB8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 descr="SUBSTANCE P ANTAGONISTS &#10;Nausea and vomiting associated with Cisplatin have &#10;2 components: &#10;Acute Phase: within 24hrs afte...">
            <a:extLst>
              <a:ext uri="{FF2B5EF4-FFF2-40B4-BE49-F238E27FC236}">
                <a16:creationId xmlns:a16="http://schemas.microsoft.com/office/drawing/2014/main" id="{4D6CBCC1-AE6B-4B92-B2C0-DB149F59F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86" y="168677"/>
            <a:ext cx="11762913" cy="658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02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39EF-9644-4654-BEF1-D20B13C9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58A32-1E78-46B9-98DA-F7930E0E2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 descr="CANNABINOIDS &#10;DRONABINOL- naturally occurring cannabinoid. &#10;Stimulates CB1 subtype of cannabinoid receptors &#10;on neuron in ...">
            <a:extLst>
              <a:ext uri="{FF2B5EF4-FFF2-40B4-BE49-F238E27FC236}">
                <a16:creationId xmlns:a16="http://schemas.microsoft.com/office/drawing/2014/main" id="{55DA8E1B-2699-4E7B-AF91-0FF8744F9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2" y="106533"/>
            <a:ext cx="11745157" cy="664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187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6548-9470-4775-B9E7-BBD4908D5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2533-C1F1-40D8-AE9E-3AA0737ED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 descr="OTHER ANTI-EMETICS &#10;GLUCOCORTICOIDS: &#10;DEXAMETHASONE: &#10;• Useful for treatment in nausea in &#10;patients with widespread cancer...">
            <a:extLst>
              <a:ext uri="{FF2B5EF4-FFF2-40B4-BE49-F238E27FC236}">
                <a16:creationId xmlns:a16="http://schemas.microsoft.com/office/drawing/2014/main" id="{EA1F4EC6-EF38-4338-AC8B-66B4110AD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230819"/>
            <a:ext cx="11709647" cy="632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16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E3288-21B5-43C0-8504-62DD4E9D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C22A0-27F8-4527-A13B-50C623BA1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 descr="Nursing Responsibilities&#10;•Assess the patient for nausea/vomiting and fluid and&#10;electrolyte imbalances.&#10;•Decrease metoclopr...">
            <a:extLst>
              <a:ext uri="{FF2B5EF4-FFF2-40B4-BE49-F238E27FC236}">
                <a16:creationId xmlns:a16="http://schemas.microsoft.com/office/drawing/2014/main" id="{C8C0D731-9827-4BCE-87FD-A15034CB4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8" y="213064"/>
            <a:ext cx="11487705" cy="64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075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F81E-08AD-48D1-AF3F-4909BF34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B64E6-7327-4F6C-B1B1-81F50A589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TYPES OF EMESIS &#10; MOTION SICKNESS &#10; MORNING SICKNESS (VOMITING &#10;DURING PREGNANCY) &#10; CHEMOTHERAPY/ RADIATION &#10;INDUCED NA...">
            <a:extLst>
              <a:ext uri="{FF2B5EF4-FFF2-40B4-BE49-F238E27FC236}">
                <a16:creationId xmlns:a16="http://schemas.microsoft.com/office/drawing/2014/main" id="{C2C79AA1-03FA-4767-B25F-6596F2BA2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2" y="62145"/>
            <a:ext cx="12085468" cy="664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681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0E8A171-5D9B-4B48-A0CF-167016CBC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35" y="77172"/>
            <a:ext cx="5628443" cy="508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>
            <a:extLst>
              <a:ext uri="{FF2B5EF4-FFF2-40B4-BE49-F238E27FC236}">
                <a16:creationId xmlns:a16="http://schemas.microsoft.com/office/drawing/2014/main" id="{B21AF730-3B82-47A5-BD2D-0FD1FBAB4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540" y="2494626"/>
            <a:ext cx="2143125" cy="37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Buy DIGENE TABLET - Apollo Pharmacy.">
            <a:extLst>
              <a:ext uri="{FF2B5EF4-FFF2-40B4-BE49-F238E27FC236}">
                <a16:creationId xmlns:a16="http://schemas.microsoft.com/office/drawing/2014/main" id="{D7D39137-7AC2-40D3-89BA-3F39F00C3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409" y="2675555"/>
            <a:ext cx="4080995" cy="440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873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6D61-2FE4-4E12-A39A-F02F9F06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89CCE-10FD-4644-BB20-601DFD2DA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AB4C5A19-6F2F-47FC-A94D-291F58D28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91386" cy="67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149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4B59-BAEB-474E-A919-724B52334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A6B28-AB6A-4E3A-94CD-01D6342D6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 descr="Drug example and doses&#10;S.&#10;No.&#10;Drugs Doses&#10;1 Sodium bi carbonate 1-5 gram orally&#10;2 Magnesium hydroxide 0.5-1gm&#10;3 Aluminum H...">
            <a:extLst>
              <a:ext uri="{FF2B5EF4-FFF2-40B4-BE49-F238E27FC236}">
                <a16:creationId xmlns:a16="http://schemas.microsoft.com/office/drawing/2014/main" id="{D49F83B4-E5AC-4867-96E5-856046155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3" y="124287"/>
            <a:ext cx="11878322" cy="660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299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EA66F-5A6B-4136-91C2-3A5CF0382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EB3BD-B44C-4496-9988-9A9114A6D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 descr="Indications / Uses&#10;•Indigestion.&#10;•Reflux esophagitis,&#10;•Pain and burning with peptic ulcer.&#10;•Peptic ulcer.&#10; ">
            <a:extLst>
              <a:ext uri="{FF2B5EF4-FFF2-40B4-BE49-F238E27FC236}">
                <a16:creationId xmlns:a16="http://schemas.microsoft.com/office/drawing/2014/main" id="{F461BCC2-79BE-4970-8676-9047BFCB1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8" y="186431"/>
            <a:ext cx="11916792" cy="652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6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050C-8875-442B-B6AB-C1C0485E9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F573-9410-4B8F-A3B4-D49095EA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 descr="Contraindication / Precautions&#10;•Abdominal pain of unknown origin.&#10;•Caution in renal failure because they&#10;contain magnesium...">
            <a:extLst>
              <a:ext uri="{FF2B5EF4-FFF2-40B4-BE49-F238E27FC236}">
                <a16:creationId xmlns:a16="http://schemas.microsoft.com/office/drawing/2014/main" id="{FD576E1A-EB78-4A63-9F3E-01AE68A45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3" y="150920"/>
            <a:ext cx="11931588" cy="658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847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C950B-F2B5-4B90-8BD0-213FFB6AC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B69B3-87AC-4C30-A6F9-32F7AD3EC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 descr="Adverse effects&#10;•Constipation (Aluminum Hydroxide).&#10;•Hypophosphatemia (with Aluminum Hydroxide).&#10;•Hypomagnesemia (with Mag...">
            <a:extLst>
              <a:ext uri="{FF2B5EF4-FFF2-40B4-BE49-F238E27FC236}">
                <a16:creationId xmlns:a16="http://schemas.microsoft.com/office/drawing/2014/main" id="{2925FDF5-1051-4EE7-B84C-E31483AD0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3" y="195309"/>
            <a:ext cx="11922709" cy="651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750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C3852-160A-4324-949C-8EE4D5C3D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75CA1-4398-41C9-A293-2F69B4E56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428D837E-ECE8-4E3E-9902-1F71F7BD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1" y="186431"/>
            <a:ext cx="11771790" cy="656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436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A9DD-7413-4456-A417-B82417FB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C793D-DA05-4C81-904E-A1BD9FA4C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C1757020-B93C-425D-A165-895DCFCA8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72" y="159798"/>
            <a:ext cx="11825056" cy="669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081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E89E-00E4-4C7A-804B-ECA6FE72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BC2EF-08C0-4F68-A35D-F54B4EAAC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7650" name="Picture 2" descr="Cholinergic - Information for GI system&#10;•Parasympathomimetic or cholinomimetics&#10;•Stimulate parasympathetic nervous system ...">
            <a:extLst>
              <a:ext uri="{FF2B5EF4-FFF2-40B4-BE49-F238E27FC236}">
                <a16:creationId xmlns:a16="http://schemas.microsoft.com/office/drawing/2014/main" id="{39424DEE-E135-4251-9F8F-634ECF92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08" y="168677"/>
            <a:ext cx="11754035" cy="651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658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1F11F-3810-4350-BA35-8D250D13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D5A4E-6F07-4388-90B2-BE33464A1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674" name="Picture 2" descr="GI effects&#10;•Acetylcholine stimulates cholinergic receptors in&#10;the gut to promote normal secretory and motor&#10;activity&#10;•Chol...">
            <a:extLst>
              <a:ext uri="{FF2B5EF4-FFF2-40B4-BE49-F238E27FC236}">
                <a16:creationId xmlns:a16="http://schemas.microsoft.com/office/drawing/2014/main" id="{F9F6B017-1585-4E0F-93F8-C67F5ED0A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0" y="97654"/>
            <a:ext cx="11851689" cy="660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01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225F-E2EB-4225-AD32-198E5E76A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96C3C-BCD8-4471-97BD-AC1747DD6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258"/>
            <a:ext cx="10515600" cy="4351338"/>
          </a:xfrm>
        </p:spPr>
        <p:txBody>
          <a:bodyPr/>
          <a:lstStyle/>
          <a:p>
            <a:endParaRPr lang="en-IN"/>
          </a:p>
        </p:txBody>
      </p:sp>
      <p:pic>
        <p:nvPicPr>
          <p:cNvPr id="2050" name="Picture 2" descr="TYPES OF EMESIS-MOTION SICKNESS &#10;Result during space flights, taking off and &#10;landing of an aeroplane etc. &#10;It is a labyri...">
            <a:extLst>
              <a:ext uri="{FF2B5EF4-FFF2-40B4-BE49-F238E27FC236}">
                <a16:creationId xmlns:a16="http://schemas.microsoft.com/office/drawing/2014/main" id="{B9F21436-D43A-4CFF-863D-A1B0CE98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3" y="90996"/>
            <a:ext cx="11940466" cy="667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586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93DC9-B5DD-42AF-B38B-8ACD4352F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2C81B-88BA-4268-9A45-C9508B05A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9698" name="Picture 2" descr="Anticholinergics – Information for GI system&#10;• Also called cholinergic blocking agents or parasympatholytics&#10;• Again, focu...">
            <a:extLst>
              <a:ext uri="{FF2B5EF4-FFF2-40B4-BE49-F238E27FC236}">
                <a16:creationId xmlns:a16="http://schemas.microsoft.com/office/drawing/2014/main" id="{65A1514F-4BE9-4502-828B-4ED12C88D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49" y="150921"/>
            <a:ext cx="11292396" cy="650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616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52EA-D005-4241-85CF-6D73C096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CCC2F-7947-4B8D-9492-8D40B0A64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2" name="Picture 2" descr="•Mechanism of action: Act by occupying receptor&#10;sites at parasympathetic nerve endings, thereby&#10;leaving fewer receptor sit...">
            <a:extLst>
              <a:ext uri="{FF2B5EF4-FFF2-40B4-BE49-F238E27FC236}">
                <a16:creationId xmlns:a16="http://schemas.microsoft.com/office/drawing/2014/main" id="{78F4BF56-C9E1-4C9F-98D6-65F1B1F12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4" y="168676"/>
            <a:ext cx="11913833" cy="652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207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7DA18-3007-4E49-B68C-40866981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1750" name="Picture 6" descr="Buy OMEZ 20MG CAPSULE - Apollo Pharmacy.">
            <a:extLst>
              <a:ext uri="{FF2B5EF4-FFF2-40B4-BE49-F238E27FC236}">
                <a16:creationId xmlns:a16="http://schemas.microsoft.com/office/drawing/2014/main" id="{32E91EC2-BC5A-4E04-8128-B0D7B768B4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62" y="0"/>
            <a:ext cx="43513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Proton pump inhibitors&#10;•These agents are used in patient&#10;with peptic ulcers (who have&#10;failed to respond H2 blockers)&#10; ">
            <a:extLst>
              <a:ext uri="{FF2B5EF4-FFF2-40B4-BE49-F238E27FC236}">
                <a16:creationId xmlns:a16="http://schemas.microsoft.com/office/drawing/2014/main" id="{105D1DD7-A21E-4269-B3B4-25E4181C4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491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456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A3EB-3775-473C-8E7F-F93E3905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757" y="-433866"/>
            <a:ext cx="10515600" cy="132556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8B0F5A6C-ACFA-461A-85FC-CFBCA71838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9" y="0"/>
            <a:ext cx="6076950" cy="702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proton pump inhibitors - Google Search | Protons, Wallpapers vintage, Pie  chart">
            <a:extLst>
              <a:ext uri="{FF2B5EF4-FFF2-40B4-BE49-F238E27FC236}">
                <a16:creationId xmlns:a16="http://schemas.microsoft.com/office/drawing/2014/main" id="{E7F1AD00-0219-4C2D-819F-99BE9D9A7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76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066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6188-C2BE-40BB-BF37-EECC386D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4C546-1129-416B-A556-34BFBFE09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3794" name="Picture 2" descr="Drug example and doses&#10;S.&#10;No.&#10;Drugs Doses&#10;1 Omeprazole 20mg daily&#10;2 Lansoprazole 30 mg OD.&#10;3 Pantoprazole 40mg&#10;4 Rabeprazo...">
            <a:extLst>
              <a:ext uri="{FF2B5EF4-FFF2-40B4-BE49-F238E27FC236}">
                <a16:creationId xmlns:a16="http://schemas.microsoft.com/office/drawing/2014/main" id="{6D73B00C-F01B-4C88-8866-AD2EC622A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3" y="88776"/>
            <a:ext cx="11904956" cy="667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372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FE2C-5A07-4804-BD46-43E4D831F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D7164-0447-4540-A9FC-862E1434A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4818" name="Picture 2" descr="Indications / Uses&#10;•Peptic ulcer.&#10;•Reflux esophagitis.&#10;•Zollinger – elision syndrome.&#10;•Prevent and treat NSAID’s related t...">
            <a:extLst>
              <a:ext uri="{FF2B5EF4-FFF2-40B4-BE49-F238E27FC236}">
                <a16:creationId xmlns:a16="http://schemas.microsoft.com/office/drawing/2014/main" id="{A72D4D87-E849-451B-9D3C-543EB389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2" y="106533"/>
            <a:ext cx="12049957" cy="659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333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B728-0D4F-4E72-A7F7-192301483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8AEFB-373D-4341-8AED-5630793D3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5842" name="Picture 2" descr="Contraindication / Precautions&#10;•Hypersensitivity.&#10;•Special precaution in pregnant and breast&#10;feeding mothers.&#10; ">
            <a:extLst>
              <a:ext uri="{FF2B5EF4-FFF2-40B4-BE49-F238E27FC236}">
                <a16:creationId xmlns:a16="http://schemas.microsoft.com/office/drawing/2014/main" id="{4E3F48BE-5646-4BA9-9AC8-EE906E4A2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6" y="88777"/>
            <a:ext cx="11842811" cy="668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15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DD89-3478-4F92-8294-F4169824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6908D-BEEA-4434-8583-C9E0985E8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6866" name="Picture 2" descr="Adverse effects&#10;•Headache.&#10;•Abdominal pain.&#10;•Chest pain.&#10;•Diarrhea.&#10;•Dizziness.&#10;•Nausea / Vomiting.&#10; ">
            <a:extLst>
              <a:ext uri="{FF2B5EF4-FFF2-40B4-BE49-F238E27FC236}">
                <a16:creationId xmlns:a16="http://schemas.microsoft.com/office/drawing/2014/main" id="{87E1EC75-BB30-4F23-9978-96CC0729F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09" y="124287"/>
            <a:ext cx="11833934" cy="662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323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1A86-DCBE-4C1F-A2D2-C5EB49CE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5FC27-1E90-4FF1-901D-17AB1B679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7890" name="Picture 2" descr="Drug interactions&#10;•Proton pump inhibitor interfere with&#10;the absorption of drugs&#10;(Ketoconazole, iron and ampicillin)&#10;that d...">
            <a:extLst>
              <a:ext uri="{FF2B5EF4-FFF2-40B4-BE49-F238E27FC236}">
                <a16:creationId xmlns:a16="http://schemas.microsoft.com/office/drawing/2014/main" id="{C24FF3F1-7C75-4AE5-9BEA-51F49EBCF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8" y="71021"/>
            <a:ext cx="11860567" cy="66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32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5720-B5B1-49ED-9681-D6FF7C54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F080F-1974-4122-AB42-906F1B548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8914" name="Picture 2" descr="Nursing Responsibilities&#10;•Monitor the patient for diarrhea and&#10;abdominal pain.&#10;•Teach the patient to swallow capsule whole...">
            <a:extLst>
              <a:ext uri="{FF2B5EF4-FFF2-40B4-BE49-F238E27FC236}">
                <a16:creationId xmlns:a16="http://schemas.microsoft.com/office/drawing/2014/main" id="{61A6317D-4276-4AB4-9CB9-626FF7691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8" y="124287"/>
            <a:ext cx="11718525" cy="659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54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07A2-77E2-494E-A329-61CF4B8F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TYPES OF EMESIS-MORNING SICKNESS &#10;• Morning sickness ( Vomiting during &#10;pregnancy). &#10;• During 1st trimester of pregnancy d...">
            <a:extLst>
              <a:ext uri="{FF2B5EF4-FFF2-40B4-BE49-F238E27FC236}">
                <a16:creationId xmlns:a16="http://schemas.microsoft.com/office/drawing/2014/main" id="{5BB6CD89-3281-4363-9320-93761CDB2A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5" y="150920"/>
            <a:ext cx="11860568" cy="662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47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3D976-3FFE-4151-984E-B5DE5555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9940" name="Picture 4" descr="Rantac 150 MG Tablet | Uses, Side Effects, Composition, Dosages &amp; Price">
            <a:extLst>
              <a:ext uri="{FF2B5EF4-FFF2-40B4-BE49-F238E27FC236}">
                <a16:creationId xmlns:a16="http://schemas.microsoft.com/office/drawing/2014/main" id="{B7AAEC66-5B90-49B8-BEFA-48E9FBE26C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1956" y="3033712"/>
            <a:ext cx="33242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8" name="Picture 2" descr="Histamines (Histamine Receptors&#10;Antagonist/H2 blockers)&#10;•They are also called as H2 antagonists.&#10;These agents block the ac...">
            <a:extLst>
              <a:ext uri="{FF2B5EF4-FFF2-40B4-BE49-F238E27FC236}">
                <a16:creationId xmlns:a16="http://schemas.microsoft.com/office/drawing/2014/main" id="{E642FAB3-88F8-42C5-802F-942057C6E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" y="-17108"/>
            <a:ext cx="12045704" cy="677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192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99DC1-B64E-430B-855E-3F5275185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85ADF-FC91-4C20-845F-15BB40D46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7995BE30-892E-4E2E-96BF-C1CC41A16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52" y="146481"/>
            <a:ext cx="11677095" cy="671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891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CF9A1-5CE1-4042-9BE2-9B436D5C5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4C431-840C-4F2E-8976-74812D5A8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1986" name="Picture 2" descr="Drug example and doses&#10;S.&#10;No.&#10;Drugs Doses&#10;1 Cimetidine 400mg B.D.&#10;2 Ranitidine 150mg twice daily.&#10;3 Famotidine 20-40 mg.&#10;4...">
            <a:extLst>
              <a:ext uri="{FF2B5EF4-FFF2-40B4-BE49-F238E27FC236}">
                <a16:creationId xmlns:a16="http://schemas.microsoft.com/office/drawing/2014/main" id="{A0F8CD07-775B-4EF4-BD22-848A973F9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52" y="186431"/>
            <a:ext cx="11754035" cy="648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632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F21AC-1995-4E20-84CA-07CB1B12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33DE2-8F52-4FE9-B3FA-06B7F5EE0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3010" name="Picture 2" descr="Indications / Uses&#10;•Gastritis.&#10;•Reflux esophagitis.&#10;•Indigestion.&#10;•Peptic ulcer.&#10;•Heart burn.&#10; ">
            <a:extLst>
              <a:ext uri="{FF2B5EF4-FFF2-40B4-BE49-F238E27FC236}">
                <a16:creationId xmlns:a16="http://schemas.microsoft.com/office/drawing/2014/main" id="{BF2A302B-F302-4561-8048-144A86353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3" y="150921"/>
            <a:ext cx="11851690" cy="6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710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48F1-BD90-4240-B305-842319A3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04805-116A-497A-93DF-C59BA21DB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4034" name="Picture 2" descr="Contraindication / Precautions&#10;•Hypersensitivity with this drug.&#10;•Breast feeding women.&#10;•Cautiously use in pregnant women.&#10; ">
            <a:extLst>
              <a:ext uri="{FF2B5EF4-FFF2-40B4-BE49-F238E27FC236}">
                <a16:creationId xmlns:a16="http://schemas.microsoft.com/office/drawing/2014/main" id="{940AC3A9-464F-4C3C-947E-420B86C32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8" y="142043"/>
            <a:ext cx="11665258" cy="664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062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46627-BBA8-4191-BB61-E29C1603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B6EE9-2B32-4F11-AA17-CD927723E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5058" name="Picture 2" descr="Adverse effects&#10;•Dizziness.&#10;•Headache.&#10;•Gynecomastia.&#10;•Confusion.&#10;•Impotence.&#10;•Loss of libido due to antiandrogenic action.&#10; ">
            <a:extLst>
              <a:ext uri="{FF2B5EF4-FFF2-40B4-BE49-F238E27FC236}">
                <a16:creationId xmlns:a16="http://schemas.microsoft.com/office/drawing/2014/main" id="{69BF079D-C3A6-4C08-BCFB-F8ABFBC2E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2" y="168676"/>
            <a:ext cx="11949344" cy="656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943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AEAC4-FA0B-4DE6-BF54-A22A1C73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15C0-6CCD-4CB4-A366-CCE2CE03B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F3598EC0-7032-4DBF-A34A-FC83119BC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2" y="159799"/>
            <a:ext cx="11771790" cy="654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738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A913-6A4A-430D-A7FD-F3505C63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AC2FC-196E-41ED-AA1B-2DBAE1547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18F1E945-3C03-4639-873F-455081DCB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2" y="159798"/>
            <a:ext cx="11816178" cy="6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170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DD9DE-7CB1-40C0-8080-A223030F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95522-75C8-43E2-9900-E8F8105A4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8130" name="Picture 2" descr="Thank You Inscription On Sandy Sea Beach Stock Photo - Image of grateful,  concept: 108460808">
            <a:extLst>
              <a:ext uri="{FF2B5EF4-FFF2-40B4-BE49-F238E27FC236}">
                <a16:creationId xmlns:a16="http://schemas.microsoft.com/office/drawing/2014/main" id="{EB10B775-FA57-47B0-A342-719BB5142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3" y="150920"/>
            <a:ext cx="11869445" cy="661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357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43E7C-C9B2-41CB-A07B-D25F50807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024F-6136-4D3B-A9D7-E08FC26BC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TYPES OF EMESIS- CIE &#10;• Anti-cancer drugs induce emesis by direct &#10;activation of 5HT3 receptors in CTZ / may activate &#10;vag...">
            <a:extLst>
              <a:ext uri="{FF2B5EF4-FFF2-40B4-BE49-F238E27FC236}">
                <a16:creationId xmlns:a16="http://schemas.microsoft.com/office/drawing/2014/main" id="{39BFF353-AED0-489A-9CB0-77C99C401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20" y="142043"/>
            <a:ext cx="11896078" cy="671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88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BAA5D-7BE4-406F-9D5C-7C675DED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B2336-D4F6-4333-921A-DF4E20AA2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 descr="TYPES OF EMESIS-POST OPERATIVE VOMITING &#10;• Complications in patients receiving general &#10;anaesthesia. &#10;• 5HT3 ANTAGONIST- p...">
            <a:extLst>
              <a:ext uri="{FF2B5EF4-FFF2-40B4-BE49-F238E27FC236}">
                <a16:creationId xmlns:a16="http://schemas.microsoft.com/office/drawing/2014/main" id="{872D3859-7AE1-4211-88CE-5C7786E89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75" y="0"/>
            <a:ext cx="11842811" cy="673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0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5D919-8AE0-4E89-8F52-7FD2E16E5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A4F94-E0C2-44C1-AC85-2F725C34E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 descr="TYPES OF EMESIS-VOMITING OF VARIED ORIGIN &#10; Drug induced vomiting. &#10; Increased intra-cranial pressure induces emesis. &#10;...">
            <a:extLst>
              <a:ext uri="{FF2B5EF4-FFF2-40B4-BE49-F238E27FC236}">
                <a16:creationId xmlns:a16="http://schemas.microsoft.com/office/drawing/2014/main" id="{04B13B84-E015-46CC-8A5F-D1323D0CC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115410"/>
            <a:ext cx="11869445" cy="666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870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34C2-437D-4BC9-8D9C-A575D487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160F6-F406-4942-8866-B4E2E8027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 descr="Vomiting Centre&#10;(medulla)&#10;Stomach&#10;Small intestine&#10;Higher cortical&#10;centres&#10;Chemoreceptor&#10;Trigger Zone&#10;(area prostrema,&#10;4th ...">
            <a:extLst>
              <a:ext uri="{FF2B5EF4-FFF2-40B4-BE49-F238E27FC236}">
                <a16:creationId xmlns:a16="http://schemas.microsoft.com/office/drawing/2014/main" id="{72C4ACA0-6C91-4D49-80E9-14B2D569A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52" y="68802"/>
            <a:ext cx="11833934" cy="672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513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8231-63F7-4F0E-A131-7C3C6208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0C022-A19D-4279-B7B1-515711B89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1&#10; ">
            <a:extLst>
              <a:ext uri="{FF2B5EF4-FFF2-40B4-BE49-F238E27FC236}">
                <a16:creationId xmlns:a16="http://schemas.microsoft.com/office/drawing/2014/main" id="{019092A2-5AAD-4350-9FD0-87CB50786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75" y="88777"/>
            <a:ext cx="11665258" cy="664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6514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158</TotalTime>
  <Words>17</Words>
  <Application>Microsoft Office PowerPoint</Application>
  <PresentationFormat>Widescreen</PresentationFormat>
  <Paragraphs>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Impact</vt:lpstr>
      <vt:lpstr>Main Event</vt:lpstr>
      <vt:lpstr>ANTI EMETICS,DRUGS IN 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 EMETICS,DRUGS IN GIT</dc:title>
  <dc:creator>Aravinth Rajendran</dc:creator>
  <cp:lastModifiedBy>Aravinth Rajendran</cp:lastModifiedBy>
  <cp:revision>13</cp:revision>
  <dcterms:created xsi:type="dcterms:W3CDTF">2021-04-27T05:33:54Z</dcterms:created>
  <dcterms:modified xsi:type="dcterms:W3CDTF">2021-05-06T10:25:17Z</dcterms:modified>
</cp:coreProperties>
</file>